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4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Black" panose="020F0502020204030203" pitchFamily="34" charset="0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g4ID0MW+58A5oAZz0iuzSAYbU9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3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" name="Google Shape;1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0" name="Google Shape;8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5" name="Google Shape;8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1" name="Google Shape;9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2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06" name="Google Shape;10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9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0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India Ink">
  <p:cSld name="TITLE_ONLY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6633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India Ink">
  <p:cSld name="TITLE_ONLY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32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02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solidFill>
          <a:srgbClr val="1F1F5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265500" y="1156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000"/>
              <a:buNone/>
              <a:defRPr sz="2000" b="1">
                <a:solidFill>
                  <a:srgbClr val="1F1F5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bg>
      <p:bgPr>
        <a:solidFill>
          <a:srgbClr val="1B2E8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1"/>
          </p:nvPr>
        </p:nvSpPr>
        <p:spPr>
          <a:xfrm>
            <a:off x="339712" y="27506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38" y="509891"/>
            <a:ext cx="1356876" cy="33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 with Message + Signatur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338275" y="26027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349777" y="328402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2095500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tatic Logo">
  <p:cSld name="TITLE_1_1_1">
    <p:bg>
      <p:bgPr>
        <a:solidFill>
          <a:srgbClr val="1F1F5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19500" y="2333625"/>
            <a:ext cx="19050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42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43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49090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4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44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3" name="Google Shape;20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45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4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45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5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4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46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47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+ Caption">
  <p:cSld name="CUSTOM_2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1"/>
          </p:nvPr>
        </p:nvSpPr>
        <p:spPr>
          <a:xfrm>
            <a:off x="503876" y="4245750"/>
            <a:ext cx="5384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body" idx="2"/>
          </p:nvPr>
        </p:nvSpPr>
        <p:spPr>
          <a:xfrm>
            <a:off x="512875" y="902725"/>
            <a:ext cx="8002500" cy="29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2" name="Google Shape;242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">
  <p:cSld name="CUSTOM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body" idx="1"/>
          </p:nvPr>
        </p:nvSpPr>
        <p:spPr>
          <a:xfrm>
            <a:off x="512875" y="293121"/>
            <a:ext cx="8002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Google Shape;24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">
  <p:cSld name="CUSTOM_2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4" name="Google Shape;254;p50"/>
          <p:cNvSpPr txBox="1">
            <a:spLocks noGrp="1"/>
          </p:cNvSpPr>
          <p:nvPr>
            <p:ph type="body" idx="1"/>
          </p:nvPr>
        </p:nvSpPr>
        <p:spPr>
          <a:xfrm>
            <a:off x="512875" y="1055125"/>
            <a:ext cx="8002500" cy="3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5" name="Google Shape;25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Top - Text Bottom">
  <p:cSld name="CUSTOM_2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1" name="Google Shape;261;p51"/>
          <p:cNvSpPr txBox="1">
            <a:spLocks noGrp="1"/>
          </p:cNvSpPr>
          <p:nvPr>
            <p:ph type="body" idx="1"/>
          </p:nvPr>
        </p:nvSpPr>
        <p:spPr>
          <a:xfrm>
            <a:off x="512875" y="2890075"/>
            <a:ext cx="8002500" cy="18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>
          <p15:clr>
            <a:srgbClr val="FA7B17"/>
          </p15:clr>
        </p15:guide>
        <p15:guide id="2" orient="horz" pos="57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 - Text Right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720884" y="229550"/>
            <a:ext cx="5283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ubTitle" idx="1"/>
          </p:nvPr>
        </p:nvSpPr>
        <p:spPr>
          <a:xfrm>
            <a:off x="3730147" y="787525"/>
            <a:ext cx="4151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2"/>
          </p:nvPr>
        </p:nvSpPr>
        <p:spPr>
          <a:xfrm>
            <a:off x="3739151" y="1303850"/>
            <a:ext cx="51615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69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1" type="secHead">
  <p:cSld name="SECTION_HEAD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8" name="Google Shape;268;p5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0A185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0A185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Text 2">
  <p:cSld name="SECTION_HEAD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5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 Frames 4">
  <p:cSld name="CUSTOM_1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2 Images Grey">
  <p:cSld name="TITLE_ONLY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79" name="Google Shape;279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5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55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603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1">
          <p15:clr>
            <a:srgbClr val="FA7B17"/>
          </p15:clr>
        </p15:guide>
        <p15:guide id="2" orient="horz" pos="1063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3 Images Grey">
  <p:cSld name="TITLE_ONLY_1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6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87" name="Google Shape;28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6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6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subTitle" idx="1"/>
          </p:nvPr>
        </p:nvSpPr>
        <p:spPr>
          <a:xfrm>
            <a:off x="503873" y="939925"/>
            <a:ext cx="376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15">
          <p15:clr>
            <a:srgbClr val="FA7B17"/>
          </p15:clr>
        </p15:guide>
        <p15:guide id="2" orient="horz" pos="1063">
          <p15:clr>
            <a:srgbClr val="FA7B17"/>
          </p15:clr>
        </p15:guide>
        <p15:guide id="3" pos="3845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Grey">
  <p:cSld name="TITLE_ONLY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7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95" name="Google Shape;295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7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57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482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299" name="Google Shape;29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1 Image India Ink">
  <p:cSld name="TITLE_ONLY_1_1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58"/>
          <p:cNvSpPr/>
          <p:nvPr/>
        </p:nvSpPr>
        <p:spPr>
          <a:xfrm>
            <a:off x="2100" y="-125"/>
            <a:ext cx="9144000" cy="1686900"/>
          </a:xfrm>
          <a:prstGeom prst="rect">
            <a:avLst/>
          </a:prstGeom>
          <a:solidFill>
            <a:srgbClr val="1F1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8"/>
          <p:cNvSpPr txBox="1">
            <a:spLocks noGrp="1"/>
          </p:cNvSpPr>
          <p:nvPr>
            <p:ph type="title"/>
          </p:nvPr>
        </p:nvSpPr>
        <p:spPr>
          <a:xfrm>
            <a:off x="494617" y="3819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503874" y="939925"/>
            <a:ext cx="35829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3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1800"/>
              <a:buNone/>
              <a:defRPr b="1">
                <a:solidFill>
                  <a:srgbClr val="1F1F50"/>
                </a:solidFill>
              </a:defRPr>
            </a:lvl1pPr>
          </a:lstStyle>
          <a:p>
            <a:endParaRPr/>
          </a:p>
        </p:txBody>
      </p:sp>
      <p:pic>
        <p:nvPicPr>
          <p:cNvPr id="310" name="Google Shape;31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+ Footer">
  <p:cSld name="CAPTION_ONL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ia I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 - Text Left">
  <p:cSld name="CUSTOM_1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8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8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494625" y="229550"/>
            <a:ext cx="4900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ubTitle" idx="1"/>
          </p:nvPr>
        </p:nvSpPr>
        <p:spPr>
          <a:xfrm>
            <a:off x="503875" y="787525"/>
            <a:ext cx="48912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2"/>
          </p:nvPr>
        </p:nvSpPr>
        <p:spPr>
          <a:xfrm>
            <a:off x="512875" y="1456250"/>
            <a:ext cx="483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91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Jodhpur">
  <p:cSld name="CUSTOM_8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asant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3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Kohl">
  <p:cSld name="CUSTOM_9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ndus">
  <p:cSld name="CUSTOM_10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5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1" i="0" u="none" strike="noStrike" cap="none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1" i="0" u="none" strike="noStrike" cap="none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" y="4938457"/>
            <a:ext cx="9143242" cy="2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CUSTOM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752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19"/>
          <p:cNvSpPr txBox="1">
            <a:spLocks noGrp="1"/>
          </p:cNvSpPr>
          <p:nvPr>
            <p:ph type="subTitle" idx="3"/>
          </p:nvPr>
        </p:nvSpPr>
        <p:spPr>
          <a:xfrm>
            <a:off x="4861650" y="1128750"/>
            <a:ext cx="3553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4"/>
          </p:nvPr>
        </p:nvSpPr>
        <p:spPr>
          <a:xfrm>
            <a:off x="4867375" y="1679525"/>
            <a:ext cx="3714000" cy="30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CUSTOM_1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ubTitle" idx="1"/>
          </p:nvPr>
        </p:nvSpPr>
        <p:spPr>
          <a:xfrm>
            <a:off x="4918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952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0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subTitle" idx="3"/>
          </p:nvPr>
        </p:nvSpPr>
        <p:spPr>
          <a:xfrm>
            <a:off x="6339775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4"/>
          </p:nvPr>
        </p:nvSpPr>
        <p:spPr>
          <a:xfrm>
            <a:off x="6343200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ubTitle" idx="5"/>
          </p:nvPr>
        </p:nvSpPr>
        <p:spPr>
          <a:xfrm>
            <a:off x="3417500" y="1128750"/>
            <a:ext cx="23967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6"/>
          </p:nvPr>
        </p:nvSpPr>
        <p:spPr>
          <a:xfrm>
            <a:off x="3420925" y="1661725"/>
            <a:ext cx="23937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Images">
  <p:cSld name="CUSTOM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subTitle" idx="1"/>
          </p:nvPr>
        </p:nvSpPr>
        <p:spPr>
          <a:xfrm>
            <a:off x="122175" y="2491891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124300" y="2834552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1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ubTitle" idx="3"/>
          </p:nvPr>
        </p:nvSpPr>
        <p:spPr>
          <a:xfrm>
            <a:off x="92100" y="2112316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ubTitle" idx="4"/>
          </p:nvPr>
        </p:nvSpPr>
        <p:spPr>
          <a:xfrm>
            <a:off x="3169538" y="2491928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5"/>
          </p:nvPr>
        </p:nvSpPr>
        <p:spPr>
          <a:xfrm>
            <a:off x="3171667" y="2834578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ubTitle" idx="6"/>
          </p:nvPr>
        </p:nvSpPr>
        <p:spPr>
          <a:xfrm>
            <a:off x="3139463" y="2112353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ubTitle" idx="7"/>
          </p:nvPr>
        </p:nvSpPr>
        <p:spPr>
          <a:xfrm>
            <a:off x="6246988" y="2471797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rgbClr val="0A1852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0A185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8"/>
          </p:nvPr>
        </p:nvSpPr>
        <p:spPr>
          <a:xfrm>
            <a:off x="6249121" y="2820575"/>
            <a:ext cx="2802900" cy="19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1"/>
          <p:cNvSpPr txBox="1">
            <a:spLocks noGrp="1"/>
          </p:cNvSpPr>
          <p:nvPr>
            <p:ph type="subTitle" idx="9"/>
          </p:nvPr>
        </p:nvSpPr>
        <p:spPr>
          <a:xfrm>
            <a:off x="6216913" y="2092222"/>
            <a:ext cx="28350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1F1F50"/>
                </a:solidFill>
              </a:defRPr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1F1F5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9">
          <p15:clr>
            <a:srgbClr val="FA7B17"/>
          </p15:clr>
        </p15:guide>
        <p15:guide id="2" pos="1892">
          <p15:clr>
            <a:srgbClr val="FA7B17"/>
          </p15:clr>
        </p15:guide>
        <p15:guide id="3" pos="1934">
          <p15:clr>
            <a:srgbClr val="FA7B17"/>
          </p15:clr>
        </p15:guide>
        <p15:guide id="4" pos="3826">
          <p15:clr>
            <a:srgbClr val="FA7B17"/>
          </p15:clr>
        </p15:guide>
        <p15:guide id="5" pos="3868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 Title + Body">
  <p:cSld name="CUSTOM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494617" y="229550"/>
            <a:ext cx="564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ubTitle" idx="1"/>
          </p:nvPr>
        </p:nvSpPr>
        <p:spPr>
          <a:xfrm>
            <a:off x="503872" y="787525"/>
            <a:ext cx="3884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1F1F50"/>
                </a:solidFill>
              </a:defRPr>
            </a:lvl1pPr>
            <a:lvl2pPr lvl="1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512875" y="1380050"/>
            <a:ext cx="8093100" cy="3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3" name="Google Shape;7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5" y="4989200"/>
            <a:ext cx="946500" cy="1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"/>
          <p:cNvSpPr txBox="1"/>
          <p:nvPr/>
        </p:nvSpPr>
        <p:spPr>
          <a:xfrm>
            <a:off x="4338600" y="4900075"/>
            <a:ext cx="466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 txBox="1"/>
          <p:nvPr/>
        </p:nvSpPr>
        <p:spPr>
          <a:xfrm>
            <a:off x="4268895" y="4859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// </a:t>
            </a:r>
            <a:fld id="{00000000-1234-1234-1234-123412341234}" type="slidenum">
              <a:rPr lang="en" sz="9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9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50"/>
              </a:buClr>
              <a:buSzPts val="2800"/>
              <a:buFont typeface="Lato Black"/>
              <a:buNone/>
              <a:defRPr sz="2800" b="0" i="0" u="none" strike="noStrike" cap="none">
                <a:solidFill>
                  <a:srgbClr val="1F1F5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"/>
          <p:cNvSpPr txBox="1">
            <a:spLocks noGrp="1"/>
          </p:cNvSpPr>
          <p:nvPr>
            <p:ph type="title"/>
          </p:nvPr>
        </p:nvSpPr>
        <p:spPr>
          <a:xfrm>
            <a:off x="-12900" y="1200195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900" u="sng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Bank of Baroda Hackathon - 2022                       </a:t>
            </a:r>
            <a:endParaRPr sz="2900" u="sng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1"/>
          <p:cNvSpPr txBox="1"/>
          <p:nvPr/>
        </p:nvSpPr>
        <p:spPr>
          <a:xfrm>
            <a:off x="0" y="1884798"/>
            <a:ext cx="6192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Team Name : CAGE Decoders</a:t>
            </a:r>
            <a:endParaRPr sz="24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1"/>
          <p:cNvSpPr txBox="1"/>
          <p:nvPr/>
        </p:nvSpPr>
        <p:spPr>
          <a:xfrm>
            <a:off x="93287" y="2269765"/>
            <a:ext cx="45591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eam </a:t>
            </a:r>
            <a:r>
              <a:rPr lang="en" sz="17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io 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" sz="17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7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20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Date : 20.9.2022</a:t>
            </a:r>
            <a:endParaRPr sz="200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450" y="270350"/>
            <a:ext cx="2235228" cy="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"/>
          <p:cNvSpPr txBox="1"/>
          <p:nvPr/>
        </p:nvSpPr>
        <p:spPr>
          <a:xfrm>
            <a:off x="6807450" y="117575"/>
            <a:ext cx="23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Technology Partner</a:t>
            </a:r>
            <a:endParaRPr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F8F80-E698-11DB-BDE7-61246766F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22" y="361763"/>
            <a:ext cx="3589777" cy="5546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838001-EA3F-88C5-845A-E9B2532FC113}"/>
              </a:ext>
            </a:extLst>
          </p:cNvPr>
          <p:cNvSpPr txBox="1"/>
          <p:nvPr/>
        </p:nvSpPr>
        <p:spPr>
          <a:xfrm>
            <a:off x="93287" y="2724977"/>
            <a:ext cx="4672482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bg1"/>
                </a:solidFill>
              </a:rPr>
              <a:t>Calvin Davis S.R	312421104028</a:t>
            </a:r>
          </a:p>
          <a:p>
            <a:pPr>
              <a:lnSpc>
                <a:spcPct val="150000"/>
              </a:lnSpc>
            </a:pPr>
            <a:r>
              <a:rPr lang="en-IN" sz="1400" dirty="0" err="1">
                <a:solidFill>
                  <a:schemeClr val="bg1"/>
                </a:solidFill>
              </a:rPr>
              <a:t>Annlyn</a:t>
            </a:r>
            <a:r>
              <a:rPr lang="en-IN" sz="1400" dirty="0">
                <a:solidFill>
                  <a:schemeClr val="bg1"/>
                </a:solidFill>
              </a:rPr>
              <a:t> Bright A	312421104016</a:t>
            </a:r>
          </a:p>
          <a:p>
            <a:pPr>
              <a:lnSpc>
                <a:spcPct val="150000"/>
              </a:lnSpc>
            </a:pPr>
            <a:r>
              <a:rPr lang="en-IN" sz="1400" dirty="0" err="1">
                <a:solidFill>
                  <a:schemeClr val="bg1"/>
                </a:solidFill>
              </a:rPr>
              <a:t>Gowdham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sz="1400" dirty="0">
                <a:solidFill>
                  <a:schemeClr val="bg1"/>
                </a:solidFill>
              </a:rPr>
              <a:t>M	312421104044</a:t>
            </a:r>
          </a:p>
          <a:p>
            <a:pPr>
              <a:lnSpc>
                <a:spcPct val="150000"/>
              </a:lnSpc>
            </a:pPr>
            <a:r>
              <a:rPr lang="en-IN" sz="1400" dirty="0" err="1">
                <a:solidFill>
                  <a:schemeClr val="bg1"/>
                </a:solidFill>
              </a:rPr>
              <a:t>Eugine</a:t>
            </a:r>
            <a:r>
              <a:rPr lang="en-IN" sz="1400" dirty="0">
                <a:solidFill>
                  <a:schemeClr val="bg1"/>
                </a:solidFill>
              </a:rPr>
              <a:t> Carmel P	312421104039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338275" y="1916925"/>
            <a:ext cx="8649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Thank You</a:t>
            </a:r>
            <a:endParaRPr sz="3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BFED38-B99E-413D-2193-105B2FC2E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24292F"/>
                </a:solidFill>
                <a:effectLst/>
                <a:latin typeface="ui-monospace"/>
              </a:rPr>
              <a:t>python emotions.py --mode display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A189A02-19EB-34F5-BEC7-D7391C0E0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Calvin Davis S.R</a:t>
            </a:r>
          </a:p>
          <a:p>
            <a:r>
              <a:rPr lang="en-IN" dirty="0" err="1"/>
              <a:t>Annlyn</a:t>
            </a:r>
            <a:r>
              <a:rPr lang="en-IN" dirty="0"/>
              <a:t> Bright .A</a:t>
            </a:r>
          </a:p>
          <a:p>
            <a:r>
              <a:rPr lang="en-IN" dirty="0" err="1"/>
              <a:t>Gowdham</a:t>
            </a:r>
            <a:r>
              <a:rPr lang="en-IN" dirty="0"/>
              <a:t> M</a:t>
            </a:r>
          </a:p>
          <a:p>
            <a:r>
              <a:rPr lang="en-IN" dirty="0" err="1"/>
              <a:t>Eugine</a:t>
            </a:r>
            <a:r>
              <a:rPr lang="en-IN" dirty="0"/>
              <a:t> Carmel .P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"/>
          <p:cNvSpPr txBox="1">
            <a:spLocks noGrp="1"/>
          </p:cNvSpPr>
          <p:nvPr>
            <p:ph type="title"/>
          </p:nvPr>
        </p:nvSpPr>
        <p:spPr>
          <a:xfrm>
            <a:off x="246743" y="118236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Problem Statement?</a:t>
            </a:r>
            <a:endParaRPr sz="2000" dirty="0"/>
          </a:p>
        </p:txBody>
      </p:sp>
      <p:sp>
        <p:nvSpPr>
          <p:cNvPr id="348" name="Google Shape;348;p2"/>
          <p:cNvSpPr txBox="1"/>
          <p:nvPr/>
        </p:nvSpPr>
        <p:spPr>
          <a:xfrm>
            <a:off x="246743" y="1892916"/>
            <a:ext cx="8565661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Getting video analytics of different parameters from the video recording will help us to resolve many operational issues at the branches.</a:t>
            </a:r>
            <a:endParaRPr lang="en-IN"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lang="en-IN" dirty="0"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dirty="0">
                <a:latin typeface="Lato"/>
                <a:ea typeface="Lato"/>
                <a:cs typeface="Lato"/>
                <a:sym typeface="Lato"/>
              </a:rPr>
              <a:t>So, We decided to access &amp; maintain prior security infrastructures and a safe environment for the users and the workers by video analysis.</a:t>
            </a:r>
          </a:p>
          <a:p>
            <a:pPr marL="285750" marR="0" lvl="0" indent="-2857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sz="14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 enhance surveillance by AI and machine leaning environments in order to make India a Digital India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7EF86-84BF-9384-B0DD-2826EBC73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78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"/>
          <p:cNvSpPr txBox="1">
            <a:spLocks noGrp="1"/>
          </p:cNvSpPr>
          <p:nvPr>
            <p:ph type="title"/>
          </p:nvPr>
        </p:nvSpPr>
        <p:spPr>
          <a:xfrm>
            <a:off x="536029" y="1211650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User Segment &amp; Pain Points</a:t>
            </a:r>
            <a:endParaRPr sz="2000" dirty="0"/>
          </a:p>
        </p:txBody>
      </p:sp>
      <p:sp>
        <p:nvSpPr>
          <p:cNvPr id="354" name="Google Shape;354;p3"/>
          <p:cNvSpPr txBox="1"/>
          <p:nvPr/>
        </p:nvSpPr>
        <p:spPr>
          <a:xfrm>
            <a:off x="536029" y="1729200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 initial stage the progress of the prototype may vary with peoples needs and usages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Medical sectors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Commercial sectors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Business sectors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 in the field of sports sectors this prototype can be adopted in order to avoid malpractices.</a:t>
            </a:r>
          </a:p>
          <a:p>
            <a:pPr>
              <a:lnSpc>
                <a:spcPct val="115000"/>
              </a:lnSpc>
              <a:spcBef>
                <a:spcPts val="1000"/>
              </a:spcBef>
              <a:buSzPts val="1400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Why because, the data’s can be easily accessed in business and commercial sectors it can be a better option for the users.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AC190-1499-33DB-9F15-DEB22F2A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78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"/>
          <p:cNvSpPr txBox="1"/>
          <p:nvPr/>
        </p:nvSpPr>
        <p:spPr>
          <a:xfrm>
            <a:off x="452700" y="1802106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 future applications such as virtual banking experience like meta platform, online banking sytems might reduce the software’s utility and the ease of use.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" sz="1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411300" y="1226106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Pre-Requisite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6D4CB-D515-CC67-91B0-3A90053B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7804"/>
          </a:xfrm>
          <a:prstGeom prst="rect">
            <a:avLst/>
          </a:prstGeom>
        </p:spPr>
      </p:pic>
      <p:pic>
        <p:nvPicPr>
          <p:cNvPr id="2050" name="Picture 2" descr="The Metaverse: Challenges and Opportunities for Financial Services">
            <a:extLst>
              <a:ext uri="{FF2B5EF4-FFF2-40B4-BE49-F238E27FC236}">
                <a16:creationId xmlns:a16="http://schemas.microsoft.com/office/drawing/2014/main" id="{B285BD02-1C7B-2031-B83C-40DCBDAF1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36" y="2911762"/>
            <a:ext cx="3022390" cy="20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>
            <a:spLocks noGrp="1"/>
          </p:cNvSpPr>
          <p:nvPr>
            <p:ph type="title"/>
          </p:nvPr>
        </p:nvSpPr>
        <p:spPr>
          <a:xfrm>
            <a:off x="0" y="1240631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4A4548"/>
                </a:solidFill>
                <a:highlight>
                  <a:srgbClr val="FFFFFF"/>
                </a:highlight>
              </a:rPr>
              <a:t>Azure tools or resources</a:t>
            </a:r>
            <a:endParaRPr sz="2000" dirty="0"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72402" y="1816631"/>
            <a:ext cx="8280000" cy="286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Face API			- </a:t>
            </a:r>
            <a:r>
              <a:rPr lang="en-IN" sz="1400" b="0" dirty="0">
                <a:solidFill>
                  <a:srgbClr val="202124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D</a:t>
            </a:r>
            <a:r>
              <a:rPr lang="en-IN" sz="1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etect, Recognize, and </a:t>
            </a:r>
            <a:r>
              <a:rPr lang="en-IN" sz="1400" b="0" dirty="0">
                <a:solidFill>
                  <a:srgbClr val="202124"/>
                </a:solidFill>
                <a:latin typeface="Roboto" panose="02000000000000000000" pitchFamily="2" charset="0"/>
              </a:rPr>
              <a:t>Analyse</a:t>
            </a:r>
            <a:r>
              <a:rPr lang="en-IN" sz="1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human faces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Power apps		- </a:t>
            </a:r>
            <a:r>
              <a:rPr lang="en-IN" sz="1400" b="0" dirty="0">
                <a:solidFill>
                  <a:srgbClr val="202124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B</a:t>
            </a:r>
            <a:r>
              <a:rPr lang="en-IN" sz="1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uild apps for any device 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Cloud storage services  	- To store data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  <a:t>These are the azure tools and resources which are likely to be used in implementation of the prototype.</a:t>
            </a:r>
            <a:br>
              <a:rPr lang="en" sz="1400" b="0" dirty="0">
                <a:solidFill>
                  <a:srgbClr val="4A4548"/>
                </a:solidFill>
                <a:highlight>
                  <a:srgbClr val="FFFFFF"/>
                </a:highlight>
              </a:rPr>
            </a:br>
            <a:endParaRPr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F6E91-325C-CE59-899F-D07A7531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78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>
            <a:spLocks noGrp="1"/>
          </p:cNvSpPr>
          <p:nvPr>
            <p:ph type="title"/>
          </p:nvPr>
        </p:nvSpPr>
        <p:spPr>
          <a:xfrm>
            <a:off x="494629" y="299891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/>
              <a:t>Any Supporting Functional Documents</a:t>
            </a:r>
            <a:endParaRPr sz="2000" dirty="0"/>
          </a:p>
        </p:txBody>
      </p:sp>
      <p:sp>
        <p:nvSpPr>
          <p:cNvPr id="372" name="Google Shape;372;p6"/>
          <p:cNvSpPr txBox="1"/>
          <p:nvPr/>
        </p:nvSpPr>
        <p:spPr>
          <a:xfrm>
            <a:off x="356258" y="844503"/>
            <a:ext cx="8238600" cy="146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Analyzes the emotions of the individual and obtains a detailed data in order to improve the user interface and service provided by the corresponding sectors.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Datas that are detaily surveillanced are processed under machine algorithms and the predefined librarires in order to get a detailed sketch of the individuals sentiments.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sz="12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21A24-DE9B-26F9-AFD0-71E6C336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61" y="2351313"/>
            <a:ext cx="4877889" cy="27438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>
            <a:spLocks noGrp="1"/>
          </p:cNvSpPr>
          <p:nvPr>
            <p:ph type="title"/>
          </p:nvPr>
        </p:nvSpPr>
        <p:spPr>
          <a:xfrm>
            <a:off x="494629" y="1234385"/>
            <a:ext cx="828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</a:rPr>
              <a:t>Key Differentiators &amp; Adoption Plan</a:t>
            </a:r>
            <a:endParaRPr sz="2000" dirty="0"/>
          </a:p>
        </p:txBody>
      </p:sp>
      <p:sp>
        <p:nvSpPr>
          <p:cNvPr id="378" name="Google Shape;378;p7"/>
          <p:cNvSpPr txBox="1"/>
          <p:nvPr/>
        </p:nvSpPr>
        <p:spPr>
          <a:xfrm>
            <a:off x="494629" y="1810385"/>
            <a:ext cx="8238600" cy="3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 number of test cases that can be accomplished can yield more accuracy.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r>
              <a:rPr lang="en-I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hen test cases are accomplished the build adoption process can be achieved easily.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Char char="v"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289D8-8DD1-F5F3-C156-82532DEA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7804"/>
          </a:xfrm>
          <a:prstGeom prst="rect">
            <a:avLst/>
          </a:prstGeom>
        </p:spPr>
      </p:pic>
      <p:pic>
        <p:nvPicPr>
          <p:cNvPr id="1026" name="Picture 2" descr="Best Practices for ML Model Testing">
            <a:extLst>
              <a:ext uri="{FF2B5EF4-FFF2-40B4-BE49-F238E27FC236}">
                <a16:creationId xmlns:a16="http://schemas.microsoft.com/office/drawing/2014/main" id="{7BB2306B-1365-0DDE-CB39-31E6381F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294" y="2730665"/>
            <a:ext cx="3701471" cy="229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061AF3-33B4-E6DE-110B-8C8895798262}"/>
              </a:ext>
            </a:extLst>
          </p:cNvPr>
          <p:cNvSpPr txBox="1"/>
          <p:nvPr/>
        </p:nvSpPr>
        <p:spPr>
          <a:xfrm>
            <a:off x="8641582" y="142686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8"/>
          <p:cNvSpPr txBox="1"/>
          <p:nvPr/>
        </p:nvSpPr>
        <p:spPr>
          <a:xfrm>
            <a:off x="0" y="0"/>
            <a:ext cx="92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1F1F50"/>
                </a:solidFill>
                <a:latin typeface="Lato"/>
                <a:ea typeface="Lato"/>
                <a:cs typeface="Lato"/>
                <a:sym typeface="Lato"/>
              </a:rPr>
              <a:t>GitHub Repository Link &amp; </a:t>
            </a:r>
            <a:r>
              <a:rPr lang="en" sz="2000" b="1" i="0" u="none" strike="noStrike" cap="none" dirty="0">
                <a:solidFill>
                  <a:srgbClr val="4A454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supporting diagrams, screenshots, if any</a:t>
            </a:r>
            <a:endParaRPr sz="2000" b="1" i="0" u="none" strike="noStrike" cap="none" dirty="0">
              <a:solidFill>
                <a:srgbClr val="1F1F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BB96EF-E857-3D0D-A7D3-A26F10200C16}"/>
              </a:ext>
            </a:extLst>
          </p:cNvPr>
          <p:cNvSpPr txBox="1"/>
          <p:nvPr/>
        </p:nvSpPr>
        <p:spPr>
          <a:xfrm>
            <a:off x="1053502" y="4667454"/>
            <a:ext cx="4341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https://github.com/cagedecoders/bobhackathon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FCD9B-462D-8AC8-AA47-01B3B4154312}"/>
              </a:ext>
            </a:extLst>
          </p:cNvPr>
          <p:cNvSpPr txBox="1"/>
          <p:nvPr/>
        </p:nvSpPr>
        <p:spPr>
          <a:xfrm>
            <a:off x="1053502" y="4266699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Play the above video for reference</a:t>
            </a:r>
          </a:p>
        </p:txBody>
      </p:sp>
      <p:pic>
        <p:nvPicPr>
          <p:cNvPr id="4" name="CAGE_Decoders.mp4" descr="CAGE_Decoders.mp4">
            <a:hlinkClick r:id="" action="ppaction://media"/>
            <a:extLst>
              <a:ext uri="{FF2B5EF4-FFF2-40B4-BE49-F238E27FC236}">
                <a16:creationId xmlns:a16="http://schemas.microsoft.com/office/drawing/2014/main" id="{5E012509-1681-925A-834E-4CC7F64D70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6382" y="492600"/>
            <a:ext cx="6491235" cy="3651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27817-23B8-7F80-2061-4BA1EEC4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4777"/>
      </p:ext>
    </p:extLst>
  </p:cSld>
  <p:clrMapOvr>
    <a:masterClrMapping/>
  </p:clrMapOvr>
</p:sld>
</file>

<file path=ppt/theme/theme1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 Template">
  <a:themeElements>
    <a:clrScheme name="Simple Light">
      <a:dk1>
        <a:srgbClr val="141414"/>
      </a:dk1>
      <a:lt1>
        <a:srgbClr val="FFFFFF"/>
      </a:lt1>
      <a:dk2>
        <a:srgbClr val="0A1852"/>
      </a:dk2>
      <a:lt2>
        <a:srgbClr val="B7B7B7"/>
      </a:lt2>
      <a:accent1>
        <a:srgbClr val="F7C35E"/>
      </a:accent1>
      <a:accent2>
        <a:srgbClr val="1B2E8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B2E8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404</Words>
  <Application>Microsoft Office PowerPoint</Application>
  <PresentationFormat>On-screen Show (16:9)</PresentationFormat>
  <Paragraphs>45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ui-monospace</vt:lpstr>
      <vt:lpstr>Trebuchet MS</vt:lpstr>
      <vt:lpstr>Arial</vt:lpstr>
      <vt:lpstr>Lato Black</vt:lpstr>
      <vt:lpstr>Roboto</vt:lpstr>
      <vt:lpstr>Wingdings</vt:lpstr>
      <vt:lpstr>Lato</vt:lpstr>
      <vt:lpstr>TI Template</vt:lpstr>
      <vt:lpstr>TI Template</vt:lpstr>
      <vt:lpstr>Bank of Baroda Hackathon - 2022                       </vt:lpstr>
      <vt:lpstr>Problem Statement?</vt:lpstr>
      <vt:lpstr>User Segment &amp; Pain Points</vt:lpstr>
      <vt:lpstr>Pre-Requisite</vt:lpstr>
      <vt:lpstr>Azure tools or resources</vt:lpstr>
      <vt:lpstr>Any Supporting Functional Documents</vt:lpstr>
      <vt:lpstr>Key Differentiators &amp; Adoption Plan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of Baroda Hackathon - 2022</dc:title>
  <dc:creator>SS</dc:creator>
  <cp:lastModifiedBy>Santhosh M</cp:lastModifiedBy>
  <cp:revision>10</cp:revision>
  <dcterms:modified xsi:type="dcterms:W3CDTF">2022-09-20T17:15:34Z</dcterms:modified>
</cp:coreProperties>
</file>